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Average"/>
      <p:regular r:id="rId28"/>
    </p:embeddedFont>
    <p:embeddedFont>
      <p:font typeface="Oswald"/>
      <p:regular r:id="rId29"/>
      <p:bold r:id="rId30"/>
    </p:embeddedFont>
    <p:embeddedFont>
      <p:font typeface="Merriweather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742">
          <p15:clr>
            <a:srgbClr val="747775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is5HdfuAyE/cet7gWFYy5q1I6S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74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verag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480f56445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33480f5644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fd6a1f35e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3fd6a1f3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4320b6a9d_1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e4320b6a9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4320b6a9d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e4320b6a9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4320b6a9d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e4320b6a9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4320b6a9d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e4320b6a9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fd6a1f35e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3fd6a1f3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fd6a1f35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3fd6a1f3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fd6a1f35e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3fd6a1f35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fd6a1f35e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3fd6a1f35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fd6a1f35e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3fd6a1f35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4320b6a9d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e4320b6a9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ab16b206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3ab16b20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ab58e58b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3ab58e58b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480f56445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3480f5644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4320b6a9d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e4320b6a9d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4320b6a9d_1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e4320b6a9d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fd6a1f35e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3fd6a1f3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3480f56445_0_796"/>
          <p:cNvSpPr txBox="1"/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g33480f56445_0_796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3480f56445_0_828"/>
          <p:cNvSpPr txBox="1"/>
          <p:nvPr>
            <p:ph hasCustomPrompt="1" type="title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g33480f56445_0_828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" name="Google Shape;52;g33480f56445_0_828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3480f56445_0_832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g33480f56445_0_788"/>
          <p:cNvGrpSpPr/>
          <p:nvPr/>
        </p:nvGrpSpPr>
        <p:grpSpPr>
          <a:xfrm>
            <a:off x="5800234" y="3807170"/>
            <a:ext cx="591423" cy="140843"/>
            <a:chOff x="4137525" y="2915950"/>
            <a:chExt cx="869100" cy="207000"/>
          </a:xfrm>
        </p:grpSpPr>
        <p:sp>
          <p:nvSpPr>
            <p:cNvPr id="14" name="Google Shape;14;g33480f56445_0_788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g33480f56445_0_788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g33480f56445_0_788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g33480f56445_0_788"/>
          <p:cNvSpPr txBox="1"/>
          <p:nvPr>
            <p:ph type="ctrTitle"/>
          </p:nvPr>
        </p:nvSpPr>
        <p:spPr>
          <a:xfrm>
            <a:off x="895010" y="1321067"/>
            <a:ext cx="104019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8" name="Google Shape;18;g33480f56445_0_788"/>
          <p:cNvSpPr txBox="1"/>
          <p:nvPr>
            <p:ph idx="1" type="subTitle"/>
          </p:nvPr>
        </p:nvSpPr>
        <p:spPr>
          <a:xfrm>
            <a:off x="895000" y="4233168"/>
            <a:ext cx="10401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g33480f56445_0_788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3480f56445_0_79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g33480f56445_0_79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33480f56445_0_799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3480f56445_0_80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g33480f56445_0_803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33480f56445_0_80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33480f56445_0_803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3480f56445_0_80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" name="Google Shape;31;g33480f56445_0_808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3480f56445_0_811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33480f56445_0_811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33480f56445_0_81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3480f56445_0_815"/>
          <p:cNvSpPr txBox="1"/>
          <p:nvPr>
            <p:ph type="title"/>
          </p:nvPr>
        </p:nvSpPr>
        <p:spPr>
          <a:xfrm>
            <a:off x="653667" y="701800"/>
            <a:ext cx="8302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3480f56445_0_815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3480f56445_0_8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g33480f56445_0_818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g33480f56445_0_818"/>
          <p:cNvSpPr txBox="1"/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g33480f56445_0_818"/>
          <p:cNvSpPr txBox="1"/>
          <p:nvPr>
            <p:ph idx="1" type="subTitle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33480f56445_0_818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g33480f56445_0_818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3480f56445_0_825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g33480f56445_0_825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3480f56445_0_78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g33480f56445_0_78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  <a:defRPr b="0" i="0" sz="2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b="0" i="0" sz="19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b="0" i="0" sz="19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b="0" i="0" sz="19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b="0" i="0" sz="19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b="0" i="0" sz="19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b="0" i="0" sz="19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b="0" i="0" sz="19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b="0" i="0" sz="19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g33480f56445_0_78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4.jpg"/><Relationship Id="rId8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480f56445_1_7"/>
          <p:cNvSpPr/>
          <p:nvPr/>
        </p:nvSpPr>
        <p:spPr>
          <a:xfrm>
            <a:off x="1164163" y="977825"/>
            <a:ext cx="98637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-ES" sz="2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Entrepreneurship and business modelling </a:t>
            </a:r>
            <a:endParaRPr b="0" i="0" sz="3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Final Evaluation</a:t>
            </a:r>
            <a:endParaRPr b="0" i="0" sz="25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g33480f56445_1_7"/>
          <p:cNvSpPr/>
          <p:nvPr/>
        </p:nvSpPr>
        <p:spPr>
          <a:xfrm>
            <a:off x="819150" y="2714738"/>
            <a:ext cx="10553700" cy="18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s-ES" sz="5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1" lang="es-ES" sz="5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Retail Experience </a:t>
            </a:r>
            <a:endParaRPr b="1" i="1" sz="5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1" name="Google Shape;61;g33480f56445_1_7"/>
          <p:cNvGrpSpPr/>
          <p:nvPr/>
        </p:nvGrpSpPr>
        <p:grpSpPr>
          <a:xfrm>
            <a:off x="1095600" y="4492855"/>
            <a:ext cx="10172850" cy="1285500"/>
            <a:chOff x="838201" y="4965267"/>
            <a:chExt cx="10172850" cy="1285500"/>
          </a:xfrm>
        </p:grpSpPr>
        <p:sp>
          <p:nvSpPr>
            <p:cNvPr id="62" name="Google Shape;62;g33480f56445_1_7"/>
            <p:cNvSpPr/>
            <p:nvPr/>
          </p:nvSpPr>
          <p:spPr>
            <a:xfrm>
              <a:off x="838201" y="4965267"/>
              <a:ext cx="5277000" cy="12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Adrián Barba Beltrán</a:t>
              </a:r>
              <a:endParaRPr b="0" i="0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ctr">
                <a:lnSpc>
                  <a:spcPct val="107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Rodrigo Martín Gómez del Moral Herranz</a:t>
              </a:r>
              <a:endParaRPr b="0" i="0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ctr">
                <a:lnSpc>
                  <a:spcPct val="107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Álvaro Honrubia Genilloud</a:t>
              </a:r>
              <a:endPara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3" name="Google Shape;63;g33480f56445_1_7"/>
            <p:cNvSpPr/>
            <p:nvPr/>
          </p:nvSpPr>
          <p:spPr>
            <a:xfrm>
              <a:off x="5734051" y="4965267"/>
              <a:ext cx="5277000" cy="12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César Pantoja Rosales</a:t>
              </a:r>
              <a:endParaRPr b="0" i="0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ctr">
                <a:lnSpc>
                  <a:spcPct val="107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Javier Rodríguez García</a:t>
              </a:r>
              <a:endParaRPr b="0" i="0" sz="1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ctr">
                <a:lnSpc>
                  <a:spcPct val="107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-ES" sz="16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Jose Antonio Ruiz Heredia</a:t>
              </a:r>
              <a:endPara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64" name="Google Shape;64;g33480f56445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875" y="325925"/>
            <a:ext cx="2286031" cy="128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33480f56445_1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4624" y="325925"/>
            <a:ext cx="1156474" cy="141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fd6a1f35e_0_11"/>
          <p:cNvSpPr/>
          <p:nvPr/>
        </p:nvSpPr>
        <p:spPr>
          <a:xfrm>
            <a:off x="2342850" y="93301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Product/Mockup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5" name="Google Shape;165;g33fd6a1f35e_0_11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33fd6a1f35e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3200"/>
            <a:ext cx="3754201" cy="25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3fd6a1f35e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600" y="941100"/>
            <a:ext cx="3858224" cy="25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3fd6a1f35e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4825" y="943201"/>
            <a:ext cx="4059576" cy="25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3fd6a1f35e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1" y="3576413"/>
            <a:ext cx="3265530" cy="303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3fd6a1f35e_0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7931" y="3577475"/>
            <a:ext cx="4141744" cy="303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3fd6a1f35e_0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9675" y="3577463"/>
            <a:ext cx="3335749" cy="255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3fd6a1f35e_0_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76142" y="5532550"/>
            <a:ext cx="1968483" cy="11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4320b6a9d_1_51"/>
          <p:cNvSpPr/>
          <p:nvPr/>
        </p:nvSpPr>
        <p:spPr>
          <a:xfrm>
            <a:off x="2348800" y="156726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Product/Mockup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" name="Google Shape;178;g2e4320b6a9d_1_51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2e4320b6a9d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5" y="1110975"/>
            <a:ext cx="6185224" cy="42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e4320b6a9d_1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700" y="1140275"/>
            <a:ext cx="5852725" cy="4199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4320b6a9d_1_38"/>
          <p:cNvSpPr/>
          <p:nvPr/>
        </p:nvSpPr>
        <p:spPr>
          <a:xfrm>
            <a:off x="2342850" y="1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Product/Mockup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6" name="Google Shape;186;g2e4320b6a9d_1_38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2e4320b6a9d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75" y="790800"/>
            <a:ext cx="4604277" cy="309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e4320b6a9d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375" y="2709775"/>
            <a:ext cx="1318276" cy="31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e4320b6a9d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2578" y="749049"/>
            <a:ext cx="4604274" cy="31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e4320b6a9d_1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537" y="3820325"/>
            <a:ext cx="4366600" cy="299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e4320b6a9d_1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225" y="3736425"/>
            <a:ext cx="4366626" cy="300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4320b6a9d_1_6"/>
          <p:cNvSpPr/>
          <p:nvPr/>
        </p:nvSpPr>
        <p:spPr>
          <a:xfrm>
            <a:off x="2342850" y="1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Product/Mockup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g2e4320b6a9d_1_6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2e4320b6a9d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5" y="696450"/>
            <a:ext cx="4954401" cy="34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e4320b6a9d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2150" y="790800"/>
            <a:ext cx="3446348" cy="34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e4320b6a9d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475" y="3318025"/>
            <a:ext cx="3061671" cy="34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4320b6a9d_1_24"/>
          <p:cNvSpPr/>
          <p:nvPr/>
        </p:nvSpPr>
        <p:spPr>
          <a:xfrm>
            <a:off x="2342850" y="361701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Product/Mockup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g2e4320b6a9d_1_24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2e4320b6a9d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25" y="1900050"/>
            <a:ext cx="5195526" cy="38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e4320b6a9d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1900050"/>
            <a:ext cx="5982362" cy="38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fd6a1f35e_0_16"/>
          <p:cNvSpPr/>
          <p:nvPr/>
        </p:nvSpPr>
        <p:spPr>
          <a:xfrm>
            <a:off x="2342875" y="427226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Business Model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" name="Google Shape;214;g33fd6a1f35e_0_16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33fd6a1f35e_0_16"/>
          <p:cNvSpPr/>
          <p:nvPr/>
        </p:nvSpPr>
        <p:spPr>
          <a:xfrm>
            <a:off x="197250" y="1933523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Monthly POS subscription plans with a multi-tenant architecture, tailored to fiscal regulations and global business needs, with user subscription options for access to premium features like advanced reports and personalized dashboards.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6" name="Google Shape;216;g33fd6a1f35e_0_16"/>
          <p:cNvSpPr/>
          <p:nvPr/>
        </p:nvSpPr>
        <p:spPr>
          <a:xfrm>
            <a:off x="903450" y="1519438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SaaS Model – Scalable Subscription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g33fd6a1f35e_0_16"/>
          <p:cNvSpPr/>
          <p:nvPr/>
        </p:nvSpPr>
        <p:spPr>
          <a:xfrm>
            <a:off x="4315525" y="1933523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Revenue from the sale, installation, and maintenance of POS systems, printers, and scanners for physical stores.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8" name="Google Shape;218;g33fd6a1f35e_0_16"/>
          <p:cNvSpPr/>
          <p:nvPr/>
        </p:nvSpPr>
        <p:spPr>
          <a:xfrm>
            <a:off x="5021725" y="1519438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Hardware Sales &amp; Installation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9" name="Google Shape;219;g33fd6a1f35e_0_16"/>
          <p:cNvSpPr/>
          <p:nvPr/>
        </p:nvSpPr>
        <p:spPr>
          <a:xfrm>
            <a:off x="8419150" y="1933523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Monetization through integrations with e-commerce platforms, ERPs, CRMs, and payment gateways.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0" name="Google Shape;220;g33fd6a1f35e_0_16"/>
          <p:cNvSpPr/>
          <p:nvPr/>
        </p:nvSpPr>
        <p:spPr>
          <a:xfrm>
            <a:off x="9125350" y="1519438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Integration Commissions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1" name="Google Shape;221;g33fd6a1f35e_0_16"/>
          <p:cNvSpPr/>
          <p:nvPr/>
        </p:nvSpPr>
        <p:spPr>
          <a:xfrm>
            <a:off x="1561125" y="4441898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Prepaid service packages for software customization, process automation, and tailored integrations.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g33fd6a1f35e_0_16"/>
          <p:cNvSpPr/>
          <p:nvPr/>
        </p:nvSpPr>
        <p:spPr>
          <a:xfrm>
            <a:off x="2267325" y="4027813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Minute Bank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3" name="Google Shape;223;g33fd6a1f35e_0_16"/>
          <p:cNvSpPr/>
          <p:nvPr/>
        </p:nvSpPr>
        <p:spPr>
          <a:xfrm>
            <a:off x="6862275" y="4519673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Digitalization, optimization, and technical support services with on-demand or subscription-based payment options.</a:t>
            </a:r>
            <a:endParaRPr sz="1100"/>
          </a:p>
        </p:txBody>
      </p:sp>
      <p:sp>
        <p:nvSpPr>
          <p:cNvPr id="224" name="Google Shape;224;g33fd6a1f35e_0_16"/>
          <p:cNvSpPr/>
          <p:nvPr/>
        </p:nvSpPr>
        <p:spPr>
          <a:xfrm>
            <a:off x="7568475" y="4105588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Consulting &amp; Support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fd6a1f35e_0_6"/>
          <p:cNvSpPr/>
          <p:nvPr/>
        </p:nvSpPr>
        <p:spPr>
          <a:xfrm>
            <a:off x="2342875" y="427226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Adoption Strategy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" name="Google Shape;230;g33fd6a1f35e_0_6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3fd6a1f35e_0_6"/>
          <p:cNvSpPr/>
          <p:nvPr/>
        </p:nvSpPr>
        <p:spPr>
          <a:xfrm>
            <a:off x="2377125" y="1221401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2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How We Will Get Businesses to Use REX ? </a:t>
            </a:r>
            <a:endParaRPr b="1" i="0" sz="2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Google Shape;232;g33fd6a1f35e_0_6"/>
          <p:cNvSpPr/>
          <p:nvPr/>
        </p:nvSpPr>
        <p:spPr>
          <a:xfrm>
            <a:off x="1310900" y="2321498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REX expands through partnerships with hardware companies for POS systems, printers, and scanners, financial institutions to facilitate SME financing, and software developers for custom integrations, ensuring fast market access.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3" name="Google Shape;233;g33fd6a1f35e_0_6"/>
          <p:cNvSpPr/>
          <p:nvPr/>
        </p:nvSpPr>
        <p:spPr>
          <a:xfrm>
            <a:off x="2017100" y="1907413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Strategic Partnerships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4" name="Google Shape;234;g33fd6a1f35e_0_6"/>
          <p:cNvSpPr/>
          <p:nvPr/>
        </p:nvSpPr>
        <p:spPr>
          <a:xfrm>
            <a:off x="7018125" y="2353448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REX connects with e-commerce platforms (Shopify, WooCommerce, Magento, Amazon), CRMs, ERPs, productivity tools (Slack, Teams, Zapier, HubSpot), and payment gateways, allowing businesses to integrate it seamlessly into their existing infrastructure.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g33fd6a1f35e_0_6"/>
          <p:cNvSpPr/>
          <p:nvPr/>
        </p:nvSpPr>
        <p:spPr>
          <a:xfrm>
            <a:off x="7724325" y="1939363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Integration with Digital Ecosystems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g33fd6a1f35e_0_6"/>
          <p:cNvSpPr/>
          <p:nvPr/>
        </p:nvSpPr>
        <p:spPr>
          <a:xfrm>
            <a:off x="1310900" y="4763198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REX adoption is driven through direct sales on its web platform, presence in marketplaces and payment platforms, partnerships with banks for financing, and mobile and web applications for easy accessibility.</a:t>
            </a:r>
            <a:endParaRPr sz="1100"/>
          </a:p>
        </p:txBody>
      </p:sp>
      <p:sp>
        <p:nvSpPr>
          <p:cNvPr id="237" name="Google Shape;237;g33fd6a1f35e_0_6"/>
          <p:cNvSpPr/>
          <p:nvPr/>
        </p:nvSpPr>
        <p:spPr>
          <a:xfrm>
            <a:off x="2017100" y="4349113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Distribution and Growth Channels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g33fd6a1f35e_0_6"/>
          <p:cNvSpPr/>
          <p:nvPr/>
        </p:nvSpPr>
        <p:spPr>
          <a:xfrm>
            <a:off x="7025325" y="4894623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REX accelerates adoption through technology and retail events, loyalty programs, educational digital marketing, and a referral strategy with incentives for customers who recommend the platform.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g33fd6a1f35e_0_6"/>
          <p:cNvSpPr/>
          <p:nvPr/>
        </p:nvSpPr>
        <p:spPr>
          <a:xfrm>
            <a:off x="7731525" y="4480538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Acquisition and Growth Strategy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fd6a1f35e_0_21"/>
          <p:cNvSpPr/>
          <p:nvPr/>
        </p:nvSpPr>
        <p:spPr>
          <a:xfrm>
            <a:off x="2348800" y="174026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Competition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5" name="Google Shape;245;g33fd6a1f35e_0_21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33fd6a1f35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38" y="964825"/>
            <a:ext cx="7210475" cy="56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3fd6a1f35e_0_21"/>
          <p:cNvSpPr/>
          <p:nvPr/>
        </p:nvSpPr>
        <p:spPr>
          <a:xfrm>
            <a:off x="8027275" y="3313966"/>
            <a:ext cx="3703500" cy="96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A unique combination of total integration, scalability, cloud accessibility, and intelligent analytics powered by AI</a:t>
            </a:r>
            <a:endParaRPr sz="11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8" name="Google Shape;248;g33fd6a1f35e_0_21"/>
          <p:cNvSpPr/>
          <p:nvPr/>
        </p:nvSpPr>
        <p:spPr>
          <a:xfrm>
            <a:off x="8733475" y="2899888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Clear competitive advantage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fd6a1f35e_0_31"/>
          <p:cNvSpPr/>
          <p:nvPr/>
        </p:nvSpPr>
        <p:spPr>
          <a:xfrm>
            <a:off x="2342850" y="210201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Team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" name="Google Shape;254;g33fd6a1f35e_0_31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3fd6a1f35e_0_31"/>
          <p:cNvSpPr txBox="1"/>
          <p:nvPr/>
        </p:nvSpPr>
        <p:spPr>
          <a:xfrm>
            <a:off x="867084" y="1064025"/>
            <a:ext cx="3192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300"/>
              <a:t>🔸 </a:t>
            </a:r>
            <a:r>
              <a:rPr b="1" lang="es-ES" sz="1300"/>
              <a:t>Jos</a:t>
            </a:r>
            <a:r>
              <a:rPr b="1" lang="es-ES" sz="1300"/>
              <a:t>é Antonio Ruiz Heredia</a:t>
            </a:r>
            <a:r>
              <a:rPr lang="es-ES" sz="1300"/>
              <a:t> – Project Owner/ UX - UI</a:t>
            </a:r>
            <a:br>
              <a:rPr lang="es-ES" sz="1300"/>
            </a:br>
            <a:r>
              <a:rPr i="1" lang="es-ES" sz="1300"/>
              <a:t>(</a:t>
            </a:r>
            <a:r>
              <a:rPr i="1" lang="es-ES" sz="1300"/>
              <a:t>+8 years managing technology projects</a:t>
            </a:r>
            <a:r>
              <a:rPr i="1" lang="es-ES" sz="1300"/>
              <a:t>)</a:t>
            </a:r>
            <a:endParaRPr i="1" sz="1300"/>
          </a:p>
        </p:txBody>
      </p:sp>
      <p:sp>
        <p:nvSpPr>
          <p:cNvPr id="256" name="Google Shape;256;g33fd6a1f35e_0_31"/>
          <p:cNvSpPr txBox="1"/>
          <p:nvPr/>
        </p:nvSpPr>
        <p:spPr>
          <a:xfrm>
            <a:off x="4385638" y="1001000"/>
            <a:ext cx="3432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300"/>
              <a:t>🔸 </a:t>
            </a:r>
            <a:r>
              <a:rPr b="1" lang="es-ES" sz="1300"/>
              <a:t>Rodrigo Martín Gómez del Moral Herranz</a:t>
            </a:r>
            <a:r>
              <a:rPr lang="es-ES" sz="1300"/>
              <a:t> – </a:t>
            </a:r>
            <a:r>
              <a:rPr lang="es-ES" sz="1300"/>
              <a:t>Project Manager/ scrum master</a:t>
            </a:r>
            <a:br>
              <a:rPr lang="es-ES" sz="1300"/>
            </a:br>
            <a:r>
              <a:rPr i="1" lang="es-ES" sz="1300"/>
              <a:t>(</a:t>
            </a:r>
            <a:r>
              <a:rPr i="1" lang="es-ES" sz="1300"/>
              <a:t>Experienced in LATAM startup expansion</a:t>
            </a:r>
            <a:r>
              <a:rPr i="1" lang="es-ES" sz="1300"/>
              <a:t>)</a:t>
            </a:r>
            <a:endParaRPr sz="1600"/>
          </a:p>
        </p:txBody>
      </p:sp>
      <p:sp>
        <p:nvSpPr>
          <p:cNvPr id="257" name="Google Shape;257;g33fd6a1f35e_0_31"/>
          <p:cNvSpPr txBox="1"/>
          <p:nvPr/>
        </p:nvSpPr>
        <p:spPr>
          <a:xfrm>
            <a:off x="8336800" y="948975"/>
            <a:ext cx="3000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300"/>
              <a:t>🔸 </a:t>
            </a:r>
            <a:r>
              <a:rPr b="1" lang="es-ES" sz="1300"/>
              <a:t>Adrián Barba Beltrán</a:t>
            </a:r>
            <a:r>
              <a:rPr lang="es-ES" sz="1300"/>
              <a:t>–           Data Analyst</a:t>
            </a:r>
            <a:br>
              <a:rPr lang="es-ES" sz="1300"/>
            </a:br>
            <a:r>
              <a:rPr i="1" lang="es-ES" sz="1300"/>
              <a:t>(</a:t>
            </a:r>
            <a:r>
              <a:rPr i="1" lang="es-ES" sz="1300"/>
              <a:t>Specialist in predictive modeling and consumer analysis</a:t>
            </a:r>
            <a:r>
              <a:rPr i="1" lang="es-ES" sz="1300"/>
              <a:t>)</a:t>
            </a:r>
            <a:endParaRPr sz="1600"/>
          </a:p>
        </p:txBody>
      </p:sp>
      <p:sp>
        <p:nvSpPr>
          <p:cNvPr id="258" name="Google Shape;258;g33fd6a1f35e_0_31"/>
          <p:cNvSpPr txBox="1"/>
          <p:nvPr/>
        </p:nvSpPr>
        <p:spPr>
          <a:xfrm>
            <a:off x="867075" y="3490513"/>
            <a:ext cx="3000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300"/>
              <a:t>🔸 </a:t>
            </a:r>
            <a:r>
              <a:rPr b="1" lang="es-ES" sz="1300"/>
              <a:t>César Pantoja Rosales</a:t>
            </a:r>
            <a:r>
              <a:rPr lang="es-ES" sz="1300"/>
              <a:t> – Full-Stack Developer/architecture</a:t>
            </a:r>
            <a:br>
              <a:rPr lang="es-ES" sz="1300"/>
            </a:br>
            <a:r>
              <a:rPr i="1" lang="es-ES" sz="1300"/>
              <a:t>(</a:t>
            </a:r>
            <a:r>
              <a:rPr i="1" lang="es-ES" sz="1300"/>
              <a:t>Experienced in cloud-based platforms development</a:t>
            </a:r>
            <a:r>
              <a:rPr i="1" lang="es-ES" sz="1300"/>
              <a:t>)</a:t>
            </a:r>
            <a:endParaRPr sz="1600"/>
          </a:p>
        </p:txBody>
      </p:sp>
      <p:sp>
        <p:nvSpPr>
          <p:cNvPr id="259" name="Google Shape;259;g33fd6a1f35e_0_31"/>
          <p:cNvSpPr txBox="1"/>
          <p:nvPr/>
        </p:nvSpPr>
        <p:spPr>
          <a:xfrm>
            <a:off x="4547700" y="3590850"/>
            <a:ext cx="3270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300"/>
              <a:t>🔸 </a:t>
            </a:r>
            <a:r>
              <a:rPr b="1" lang="es-ES" sz="1300"/>
              <a:t>Álvaro Honrubia Genilloud</a:t>
            </a:r>
            <a:r>
              <a:rPr lang="es-ES" sz="1300"/>
              <a:t>– DevOps Engineer</a:t>
            </a:r>
            <a:br>
              <a:rPr lang="es-ES" sz="1300"/>
            </a:br>
            <a:r>
              <a:rPr i="1" lang="es-ES" sz="1300"/>
              <a:t>(Expert in infrastructure automation, CI/CD pipelines, and cloud architecture)</a:t>
            </a:r>
            <a:endParaRPr sz="1600"/>
          </a:p>
        </p:txBody>
      </p:sp>
      <p:sp>
        <p:nvSpPr>
          <p:cNvPr id="260" name="Google Shape;260;g33fd6a1f35e_0_31"/>
          <p:cNvSpPr txBox="1"/>
          <p:nvPr/>
        </p:nvSpPr>
        <p:spPr>
          <a:xfrm>
            <a:off x="8336800" y="3490513"/>
            <a:ext cx="3000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300"/>
              <a:t>🔸 </a:t>
            </a:r>
            <a:r>
              <a:rPr b="1" lang="es-ES" sz="1300"/>
              <a:t>Javier Rodríguez García</a:t>
            </a:r>
            <a:r>
              <a:rPr lang="es-ES" sz="1300"/>
              <a:t> – Mathematician </a:t>
            </a:r>
            <a:r>
              <a:rPr i="1" lang="es-ES" sz="1300"/>
              <a:t>(</a:t>
            </a:r>
            <a:r>
              <a:rPr i="1" lang="es-ES" sz="1300"/>
              <a:t>Specialist in mathematical modeling, algorithms, and data analysis</a:t>
            </a:r>
            <a:r>
              <a:rPr i="1" lang="es-ES" sz="1300"/>
              <a:t>)</a:t>
            </a:r>
            <a:endParaRPr sz="1600"/>
          </a:p>
        </p:txBody>
      </p:sp>
      <p:pic>
        <p:nvPicPr>
          <p:cNvPr id="261" name="Google Shape;261;g33fd6a1f35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050" y="4521475"/>
            <a:ext cx="2085350" cy="21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3fd6a1f35e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549" y="4565725"/>
            <a:ext cx="1943775" cy="21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3fd6a1f35e_0_31"/>
          <p:cNvPicPr preferRelativeResize="0"/>
          <p:nvPr/>
        </p:nvPicPr>
        <p:blipFill rotWithShape="1">
          <a:blip r:embed="rId5">
            <a:alphaModFix/>
          </a:blip>
          <a:srcRect b="0" l="9783" r="13364" t="20534"/>
          <a:stretch/>
        </p:blipFill>
        <p:spPr>
          <a:xfrm>
            <a:off x="4901088" y="4666041"/>
            <a:ext cx="1943775" cy="200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3fd6a1f35e_0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1125" y="1974200"/>
            <a:ext cx="1560201" cy="15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33fd6a1f35e_0_31" title="Imagen de WhatsApp 2025-03-14 a las 11.52.27_3d645130.jpg"/>
          <p:cNvPicPr preferRelativeResize="0"/>
          <p:nvPr/>
        </p:nvPicPr>
        <p:blipFill rotWithShape="1">
          <a:blip r:embed="rId7">
            <a:alphaModFix/>
          </a:blip>
          <a:srcRect b="0" l="0" r="0" t="24334"/>
          <a:stretch/>
        </p:blipFill>
        <p:spPr>
          <a:xfrm>
            <a:off x="5057988" y="1846100"/>
            <a:ext cx="1629999" cy="164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3fd6a1f35e_0_31" title="WhatsApp Image 2025-03-14 at 12.36.06.jpeg"/>
          <p:cNvPicPr preferRelativeResize="0"/>
          <p:nvPr/>
        </p:nvPicPr>
        <p:blipFill rotWithShape="1">
          <a:blip r:embed="rId8">
            <a:alphaModFix/>
          </a:blip>
          <a:srcRect b="0" l="0" r="0" t="18099"/>
          <a:stretch/>
        </p:blipFill>
        <p:spPr>
          <a:xfrm>
            <a:off x="1165025" y="1889988"/>
            <a:ext cx="1719402" cy="16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fd6a1f35e_0_41"/>
          <p:cNvSpPr/>
          <p:nvPr/>
        </p:nvSpPr>
        <p:spPr>
          <a:xfrm>
            <a:off x="2157375" y="286001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Financial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2" name="Google Shape;272;g33fd6a1f35e_0_41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33fd6a1f35e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600" y="1076801"/>
            <a:ext cx="6461857" cy="53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3617249" y="265350"/>
            <a:ext cx="5112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Logo &amp; Slogan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5"/>
          <p:cNvSpPr txBox="1"/>
          <p:nvPr/>
        </p:nvSpPr>
        <p:spPr>
          <a:xfrm>
            <a:off x="6185475" y="3716725"/>
            <a:ext cx="5425500" cy="1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S" sz="4700">
                <a:solidFill>
                  <a:srgbClr val="403C4E"/>
                </a:solidFill>
                <a:latin typeface="Average"/>
                <a:ea typeface="Average"/>
                <a:cs typeface="Average"/>
                <a:sym typeface="Average"/>
              </a:rPr>
              <a:t>Sell More</a:t>
            </a:r>
            <a:br>
              <a:rPr b="1" i="1" lang="es-ES" sz="4700">
                <a:solidFill>
                  <a:srgbClr val="403C4E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b="1" i="1" lang="es-ES" sz="4700">
                <a:solidFill>
                  <a:srgbClr val="403C4E"/>
                </a:solidFill>
                <a:latin typeface="Average"/>
                <a:ea typeface="Average"/>
                <a:cs typeface="Average"/>
                <a:sym typeface="Average"/>
              </a:rPr>
              <a:t>Operate Smarter Grow Faster</a:t>
            </a:r>
            <a:endParaRPr b="1" i="1" sz="4700">
              <a:solidFill>
                <a:srgbClr val="403C4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2" name="Google Shape;7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50" y="1104875"/>
            <a:ext cx="5478250" cy="55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>
            <a:off x="8295375" y="2330125"/>
            <a:ext cx="1012800" cy="1386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481475" y="1305350"/>
            <a:ext cx="2640600" cy="92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03C4E"/>
                </a:solidFill>
                <a:latin typeface="Average"/>
                <a:ea typeface="Average"/>
                <a:cs typeface="Average"/>
                <a:sym typeface="Average"/>
              </a:rPr>
              <a:t>REX</a:t>
            </a:r>
            <a:endParaRPr b="1" sz="4800">
              <a:solidFill>
                <a:srgbClr val="403C4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4320b6a9d_0_140"/>
          <p:cNvSpPr/>
          <p:nvPr/>
        </p:nvSpPr>
        <p:spPr>
          <a:xfrm>
            <a:off x="2157375" y="2890301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Annex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9" name="Google Shape;279;g2e4320b6a9d_0_140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33ab16b206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8775" y="-86000"/>
            <a:ext cx="12341499" cy="69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33ab58e58b8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90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480f56445_1_23"/>
          <p:cNvSpPr/>
          <p:nvPr/>
        </p:nvSpPr>
        <p:spPr>
          <a:xfrm>
            <a:off x="2942625" y="311450"/>
            <a:ext cx="6172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Executive Summary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g33480f56445_1_23"/>
          <p:cNvSpPr/>
          <p:nvPr/>
        </p:nvSpPr>
        <p:spPr>
          <a:xfrm>
            <a:off x="405300" y="1774200"/>
            <a:ext cx="4460700" cy="1476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A platform for modern POS systems that helps businesses </a:t>
            </a:r>
            <a:r>
              <a:rPr b="1" lang="es-ES"/>
              <a:t>sell more, operate smarter, and grow faster</a:t>
            </a:r>
            <a:r>
              <a:rPr lang="es-ES"/>
              <a:t>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1" name="Google Shape;81;g33480f56445_1_23"/>
          <p:cNvSpPr/>
          <p:nvPr/>
        </p:nvSpPr>
        <p:spPr>
          <a:xfrm>
            <a:off x="1255877" y="1285425"/>
            <a:ext cx="2593500" cy="593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Average"/>
                <a:ea typeface="Average"/>
                <a:cs typeface="Average"/>
                <a:sym typeface="Average"/>
              </a:rPr>
              <a:t>What is Rex?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2" name="Google Shape;82;g33480f56445_1_23"/>
          <p:cNvSpPr/>
          <p:nvPr/>
        </p:nvSpPr>
        <p:spPr>
          <a:xfrm>
            <a:off x="7325996" y="1774202"/>
            <a:ext cx="4460700" cy="1476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Traditional POS systems are </a:t>
            </a:r>
            <a:r>
              <a:rPr b="1" lang="es-ES"/>
              <a:t>slow, outdated, and make real-time decision-making difficult</a:t>
            </a:r>
            <a:r>
              <a:rPr lang="es-ES"/>
              <a:t>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3" name="Google Shape;83;g33480f56445_1_23"/>
          <p:cNvSpPr/>
          <p:nvPr/>
        </p:nvSpPr>
        <p:spPr>
          <a:xfrm>
            <a:off x="8259680" y="1477087"/>
            <a:ext cx="2593500" cy="593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Average"/>
                <a:ea typeface="Average"/>
                <a:cs typeface="Average"/>
                <a:sym typeface="Average"/>
              </a:rPr>
              <a:t>Why is it necessary?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4" name="Google Shape;84;g33480f56445_1_23"/>
          <p:cNvSpPr/>
          <p:nvPr/>
        </p:nvSpPr>
        <p:spPr>
          <a:xfrm>
            <a:off x="3854161" y="5295325"/>
            <a:ext cx="4460700" cy="11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A </a:t>
            </a:r>
            <a:r>
              <a:rPr b="1" lang="es-ES"/>
              <a:t>connected, fast, and scalable system</a:t>
            </a:r>
            <a:r>
              <a:rPr lang="es-ES"/>
              <a:t> built on modern technology.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5" name="Google Shape;85;g33480f56445_1_23"/>
          <p:cNvSpPr/>
          <p:nvPr/>
        </p:nvSpPr>
        <p:spPr>
          <a:xfrm>
            <a:off x="4704738" y="4806561"/>
            <a:ext cx="2593500" cy="593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Average"/>
                <a:ea typeface="Average"/>
                <a:cs typeface="Average"/>
                <a:sym typeface="Average"/>
              </a:rPr>
              <a:t>What solution does REX offer</a:t>
            </a:r>
            <a:r>
              <a:rPr b="1" lang="es-ES">
                <a:latin typeface="Average"/>
                <a:ea typeface="Average"/>
                <a:cs typeface="Average"/>
                <a:sym typeface="Average"/>
              </a:rPr>
              <a:t>?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2414625" y="175451"/>
            <a:ext cx="75063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Problem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175" y="917344"/>
            <a:ext cx="5629650" cy="253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"/>
          <p:cNvSpPr/>
          <p:nvPr/>
        </p:nvSpPr>
        <p:spPr>
          <a:xfrm>
            <a:off x="375500" y="2997200"/>
            <a:ext cx="3716100" cy="3690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Disconnected systems: Separate inventory, payments and customers.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Lack of accessibility: Software tied to a single device, impossible to manage remotely.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High costs: Requires expensive servers, constant updates and specialised technical support.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005500" y="2735525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Average"/>
                <a:ea typeface="Average"/>
                <a:cs typeface="Average"/>
                <a:sym typeface="Average"/>
              </a:rPr>
              <a:t>Current problems in traditional retail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8311800" y="2997200"/>
            <a:ext cx="3716100" cy="3690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Time wasted manually managing inventories.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Customers lost due to slow and obsolete systems.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High operating costs limit growth.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9149975" y="2735525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Average"/>
                <a:ea typeface="Average"/>
                <a:cs typeface="Average"/>
                <a:sym typeface="Average"/>
              </a:rPr>
              <a:t>Impact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2342875" y="351026"/>
            <a:ext cx="75063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Solution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97250" y="1933523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REX ensures tax compliance and data security with automated invoicing and advanced cybersecurity.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903450" y="1519438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Tax Automation and Regulatory Compliance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4110700" y="1926998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REX offers an intuitive, customizable interface with proactive support and personalized technical assistance.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4816900" y="1512913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Superior User Experience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8159075" y="1933523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REX connects seamlessly with e-commerce, CRMs, and ERP systems, enabling real-time synchronization with marketplaces and payment gateways.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8865275" y="1519438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Exclusive Integrations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277325" y="4518723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Its cloud-based platform allows access from any device and supports both mobile devices and physical POS systems.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983525" y="4104638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Accessibility and Flexibility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337300" y="4442523"/>
            <a:ext cx="3703500" cy="137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100"/>
              <a:t>REX automates inventory management, provides real-time reporting, and offers sales analytics to enhance decision-making.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7043500" y="4028438"/>
            <a:ext cx="2153100" cy="502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Average"/>
                <a:ea typeface="Average"/>
                <a:cs typeface="Average"/>
                <a:sym typeface="Average"/>
              </a:rPr>
              <a:t>Process Optimization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675" y="2615974"/>
            <a:ext cx="1134250" cy="11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775" y="2560887"/>
            <a:ext cx="1244425" cy="12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9275" y="2871999"/>
            <a:ext cx="933300" cy="9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9825" y="5399475"/>
            <a:ext cx="2357089" cy="137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0800" y="4442525"/>
            <a:ext cx="1378799" cy="1378799"/>
          </a:xfrm>
          <a:prstGeom prst="rect">
            <a:avLst/>
          </a:prstGeom>
          <a:noFill/>
          <a:ln cap="flat" cmpd="sng" w="9525">
            <a:solidFill>
              <a:srgbClr val="403C4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4320b6a9d_1_80"/>
          <p:cNvSpPr/>
          <p:nvPr/>
        </p:nvSpPr>
        <p:spPr>
          <a:xfrm>
            <a:off x="2342850" y="206326"/>
            <a:ext cx="75063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Solution - Architecture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Google Shape;121;g2e4320b6a9d_1_80"/>
          <p:cNvPicPr preferRelativeResize="0"/>
          <p:nvPr/>
        </p:nvPicPr>
        <p:blipFill rotWithShape="1">
          <a:blip r:embed="rId3">
            <a:alphaModFix/>
          </a:blip>
          <a:srcRect b="0" l="0" r="0" t="12441"/>
          <a:stretch/>
        </p:blipFill>
        <p:spPr>
          <a:xfrm>
            <a:off x="176850" y="1054550"/>
            <a:ext cx="5394826" cy="545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e4320b6a9d_1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675" y="1669875"/>
            <a:ext cx="6595099" cy="37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4320b6a9d_1_154"/>
          <p:cNvSpPr/>
          <p:nvPr/>
        </p:nvSpPr>
        <p:spPr>
          <a:xfrm>
            <a:off x="2342850" y="206326"/>
            <a:ext cx="75063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Solution - </a:t>
            </a:r>
            <a:r>
              <a:rPr b="1" lang="es-ES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ROADMAP REX – RETAIL &amp; TPVs</a:t>
            </a:r>
            <a:endParaRPr b="1" i="0" sz="30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8" name="Google Shape;128;g2e4320b6a9d_1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2026"/>
            <a:ext cx="11887201" cy="444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fd6a1f35e_0_1"/>
          <p:cNvSpPr/>
          <p:nvPr/>
        </p:nvSpPr>
        <p:spPr>
          <a:xfrm>
            <a:off x="2282575" y="255576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Market Size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" name="Google Shape;134;g33fd6a1f35e_0_1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5" name="Google Shape;135;g33fd6a1f35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673" y="1167753"/>
            <a:ext cx="2152055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3fd6a1f35e_0_1"/>
          <p:cNvSpPr/>
          <p:nvPr/>
        </p:nvSpPr>
        <p:spPr>
          <a:xfrm>
            <a:off x="3296217" y="1783782"/>
            <a:ext cx="31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00"/>
              <a:buFont typeface="Merriweather"/>
              <a:buNone/>
            </a:pPr>
            <a:r>
              <a:rPr b="1" i="0" lang="es-ES" sz="25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b="0" i="0" sz="2500" u="none" cap="none" strike="noStrike"/>
          </a:p>
        </p:txBody>
      </p:sp>
      <p:sp>
        <p:nvSpPr>
          <p:cNvPr id="137" name="Google Shape;137;g33fd6a1f35e_0_1"/>
          <p:cNvSpPr/>
          <p:nvPr/>
        </p:nvSpPr>
        <p:spPr>
          <a:xfrm>
            <a:off x="4758542" y="1394567"/>
            <a:ext cx="2045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s-E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SOM</a:t>
            </a:r>
            <a:endParaRPr b="0" i="0" sz="2200" u="none" cap="none" strike="noStrike"/>
          </a:p>
        </p:txBody>
      </p:sp>
      <p:sp>
        <p:nvSpPr>
          <p:cNvPr id="138" name="Google Shape;138;g33fd6a1f35e_0_1"/>
          <p:cNvSpPr/>
          <p:nvPr/>
        </p:nvSpPr>
        <p:spPr>
          <a:xfrm>
            <a:off x="4758542" y="1884985"/>
            <a:ext cx="2045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s-E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$500M initial target</a:t>
            </a:r>
            <a:endParaRPr b="0" i="0" sz="1750" u="none" cap="none" strike="noStrike"/>
          </a:p>
        </p:txBody>
      </p:sp>
      <p:sp>
        <p:nvSpPr>
          <p:cNvPr id="139" name="Google Shape;139;g33fd6a1f35e_0_1"/>
          <p:cNvSpPr/>
          <p:nvPr/>
        </p:nvSpPr>
        <p:spPr>
          <a:xfrm>
            <a:off x="4588402" y="2487799"/>
            <a:ext cx="8592900" cy="15300"/>
          </a:xfrm>
          <a:prstGeom prst="roundRect">
            <a:avLst>
              <a:gd fmla="val 625116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g33fd6a1f35e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706" y="2531376"/>
            <a:ext cx="4304109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3fd6a1f35e_0_1"/>
          <p:cNvSpPr/>
          <p:nvPr/>
        </p:nvSpPr>
        <p:spPr>
          <a:xfrm>
            <a:off x="3296217" y="2985480"/>
            <a:ext cx="31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00"/>
              <a:buFont typeface="Merriweather"/>
              <a:buNone/>
            </a:pPr>
            <a:r>
              <a:rPr b="1" i="0" lang="es-ES" sz="25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2500" u="none" cap="none" strike="noStrike"/>
          </a:p>
        </p:txBody>
      </p:sp>
      <p:sp>
        <p:nvSpPr>
          <p:cNvPr id="142" name="Google Shape;142;g33fd6a1f35e_0_1"/>
          <p:cNvSpPr/>
          <p:nvPr/>
        </p:nvSpPr>
        <p:spPr>
          <a:xfrm>
            <a:off x="5834629" y="2758190"/>
            <a:ext cx="2241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s-E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SAM</a:t>
            </a:r>
            <a:endParaRPr b="0" i="0" sz="2200" u="none" cap="none" strike="noStrike"/>
          </a:p>
        </p:txBody>
      </p:sp>
      <p:sp>
        <p:nvSpPr>
          <p:cNvPr id="143" name="Google Shape;143;g33fd6a1f35e_0_1"/>
          <p:cNvSpPr/>
          <p:nvPr/>
        </p:nvSpPr>
        <p:spPr>
          <a:xfrm>
            <a:off x="5834629" y="3248608"/>
            <a:ext cx="2241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s-E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$6B LATAM &amp; Europe</a:t>
            </a:r>
            <a:endParaRPr b="0" i="0" sz="1750" u="none" cap="none" strike="noStrike"/>
          </a:p>
        </p:txBody>
      </p:sp>
      <p:sp>
        <p:nvSpPr>
          <p:cNvPr id="144" name="Google Shape;144;g33fd6a1f35e_0_1"/>
          <p:cNvSpPr/>
          <p:nvPr/>
        </p:nvSpPr>
        <p:spPr>
          <a:xfrm>
            <a:off x="5664489" y="3851422"/>
            <a:ext cx="7516800" cy="15300"/>
          </a:xfrm>
          <a:prstGeom prst="roundRect">
            <a:avLst>
              <a:gd fmla="val 625116" name="adj"/>
            </a:avLst>
          </a:prstGeom>
          <a:solidFill>
            <a:srgbClr val="E5BE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g33fd6a1f35e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619" y="3894998"/>
            <a:ext cx="6456164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3fd6a1f35e_0_1"/>
          <p:cNvSpPr/>
          <p:nvPr/>
        </p:nvSpPr>
        <p:spPr>
          <a:xfrm>
            <a:off x="3296098" y="4349103"/>
            <a:ext cx="318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500"/>
              <a:buFont typeface="Merriweather"/>
              <a:buNone/>
            </a:pPr>
            <a:r>
              <a:rPr b="1" i="0" lang="es-ES" sz="25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0" i="0" sz="2500" u="none" cap="none" strike="noStrike"/>
          </a:p>
        </p:txBody>
      </p:sp>
      <p:sp>
        <p:nvSpPr>
          <p:cNvPr id="147" name="Google Shape;147;g33fd6a1f35e_0_1"/>
          <p:cNvSpPr/>
          <p:nvPr/>
        </p:nvSpPr>
        <p:spPr>
          <a:xfrm>
            <a:off x="6910597" y="4121813"/>
            <a:ext cx="2543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2200"/>
              <a:buFont typeface="Merriweather"/>
              <a:buNone/>
            </a:pPr>
            <a:r>
              <a:rPr b="1" i="0" lang="es-ES" sz="2200" u="none" cap="none" strike="noStrike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TAM</a:t>
            </a:r>
            <a:endParaRPr b="0" i="0" sz="2200" u="none" cap="none" strike="noStrike"/>
          </a:p>
        </p:txBody>
      </p:sp>
      <p:sp>
        <p:nvSpPr>
          <p:cNvPr id="148" name="Google Shape;148;g33fd6a1f35e_0_1"/>
          <p:cNvSpPr/>
          <p:nvPr/>
        </p:nvSpPr>
        <p:spPr>
          <a:xfrm>
            <a:off x="6910597" y="4612231"/>
            <a:ext cx="2543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None/>
            </a:pPr>
            <a:r>
              <a:rPr b="0" i="0" lang="es-E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$25B global POS market</a:t>
            </a:r>
            <a:endParaRPr b="0" i="0" sz="1750" u="none" cap="none" strike="noStrike"/>
          </a:p>
        </p:txBody>
      </p:sp>
      <p:sp>
        <p:nvSpPr>
          <p:cNvPr id="149" name="Google Shape;149;g33fd6a1f35e_0_1"/>
          <p:cNvSpPr/>
          <p:nvPr/>
        </p:nvSpPr>
        <p:spPr>
          <a:xfrm>
            <a:off x="4040875" y="5605525"/>
            <a:ext cx="6784800" cy="102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0" name="Google Shape;150;g33fd6a1f35e_0_1"/>
          <p:cNvSpPr/>
          <p:nvPr/>
        </p:nvSpPr>
        <p:spPr>
          <a:xfrm>
            <a:off x="1870100" y="5548375"/>
            <a:ext cx="2435100" cy="1135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1" name="Google Shape;151;g33fd6a1f35e_0_1"/>
          <p:cNvSpPr txBox="1"/>
          <p:nvPr/>
        </p:nvSpPr>
        <p:spPr>
          <a:xfrm>
            <a:off x="2166650" y="5605525"/>
            <a:ext cx="18420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Expansion potential</a:t>
            </a:r>
            <a:endParaRPr sz="2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2" name="Google Shape;152;g33fd6a1f35e_0_1"/>
          <p:cNvSpPr/>
          <p:nvPr/>
        </p:nvSpPr>
        <p:spPr>
          <a:xfrm>
            <a:off x="4305200" y="5720725"/>
            <a:ext cx="6906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b="0" i="0" lang="es-ES" sz="1750" u="none" cap="none" strike="noStrike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Rapid scalability in markets with low digitalisation</a:t>
            </a:r>
            <a:endParaRPr b="0" i="0" sz="1750" u="none" cap="none" strike="noStrike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9725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3C4E"/>
              </a:buClr>
              <a:buSzPts val="1750"/>
              <a:buFont typeface="Open Sans"/>
              <a:buChar char="●"/>
            </a:pPr>
            <a:r>
              <a:rPr lang="es-E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Growth potential in hybrid commerce regions</a:t>
            </a:r>
            <a:endParaRPr sz="1750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/>
          <p:nvPr/>
        </p:nvSpPr>
        <p:spPr>
          <a:xfrm>
            <a:off x="2342850" y="209926"/>
            <a:ext cx="75063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-ES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Market Validation</a:t>
            </a:r>
            <a:endParaRPr b="1" i="0" sz="4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11954" y="-3618079"/>
            <a:ext cx="1218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700" y="856050"/>
            <a:ext cx="7921401" cy="58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2024-10-28T18:17:59Z</dcterms:created>
  <dc:creator>Rodrigo Martín Gómez del Moral Herranz</dc:creator>
</cp:coreProperties>
</file>